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3" name="Shape 1"/>
          <p:cNvSpPr/>
          <p:nvPr/>
        </p:nvSpPr>
        <p:spPr>
          <a:xfrm>
            <a:off x="7178040" y="4069080"/>
            <a:ext cx="438912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4224528"/>
            <a:ext cx="4114800" cy="15453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3258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250" kern="0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CORSO DI FORMAZIONE  ·  SICUREZZA SUL LAVORO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640080" y="1737360"/>
            <a:ext cx="10424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Piano di emergenza ed evacuazione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640080" y="3611880"/>
            <a:ext cx="6126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C9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Riconoscere i rischi · prevenire gli infortuni · sapere cosa fare in emergenza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640080" y="5074920"/>
            <a:ext cx="4572000" cy="0"/>
          </a:xfrm>
          <a:prstGeom prst="line">
            <a:avLst/>
          </a:prstGeom>
          <a:noFill/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0080" y="5212080"/>
            <a:ext cx="6309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b="1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D.Lgs. 81/08</a:t>
            </a:r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9FB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Accordo Stato-Regioni  ·  Formazione del personale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640080" y="608076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ORGANIZZAZIONE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Addetti alle emergenze e prova di evacuazione</a:t>
            </a:r>
            <a:endParaRPr lang="en-US" sz="30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02975" y="868680"/>
            <a:ext cx="548640" cy="54864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40080" y="2103120"/>
            <a:ext cx="5272888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40080" y="2103120"/>
            <a:ext cx="5272888" cy="548640"/>
          </a:xfrm>
          <a:prstGeom prst="rect">
            <a:avLst/>
          </a:prstGeom>
          <a:solidFill>
            <a:srgbClr val="0B2C4D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" y="2249424"/>
            <a:ext cx="256032" cy="25603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298448" y="2103120"/>
            <a:ext cx="4449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addetti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914400" y="2852928"/>
            <a:ext cx="4742536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Squadra antincendio e primo soccorso designata.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Guidano l'evacuazione e fanno l'appello.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Riconoscibili (gilet o pettorina).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Fanno da tramite con i soccorritori (112).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6278728" y="2103120"/>
            <a:ext cx="5272888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278728" y="2103120"/>
            <a:ext cx="5272888" cy="548640"/>
          </a:xfrm>
          <a:prstGeom prst="rect">
            <a:avLst/>
          </a:prstGeom>
          <a:solidFill>
            <a:srgbClr val="1B9E55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760" y="2249424"/>
            <a:ext cx="256032" cy="25603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937096" y="2103120"/>
            <a:ext cx="4449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prova di evacuazione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6553048" y="2852928"/>
            <a:ext cx="4742536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Periodica: di norma almeno una volta l'anno.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 il piano e i tempi di uscita.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Allena i comportamenti corretti.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registra in un verbale.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09728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224028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338328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452628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566928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C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9FB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0" name="Text 8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DISPOSITIVI DI PROTEZIONE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40080" y="91440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tuoi DPI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640080" y="2103120"/>
            <a:ext cx="5272888" cy="1417320"/>
          </a:xfrm>
          <a:prstGeom prst="rect">
            <a:avLst/>
          </a:prstGeom>
          <a:solidFill>
            <a:srgbClr val="0F2C49"/>
          </a:solidFill>
          <a:ln w="12700">
            <a:solidFill>
              <a:srgbClr val="1E406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14400" y="2560320"/>
            <a:ext cx="502920" cy="502920"/>
          </a:xfrm>
          <a:prstGeom prst="ellipse">
            <a:avLst/>
          </a:prstGeom>
          <a:solidFill>
            <a:srgbClr val="1B9E55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" y="2651760"/>
            <a:ext cx="320040" cy="320040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600200" y="2340864"/>
            <a:ext cx="4084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Gilet ad alta visibilità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600200" y="2761488"/>
            <a:ext cx="4084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B9CA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gli addetti che guidano l'evacuazione.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6278728" y="2103120"/>
            <a:ext cx="5272888" cy="1417320"/>
          </a:xfrm>
          <a:prstGeom prst="rect">
            <a:avLst/>
          </a:prstGeom>
          <a:solidFill>
            <a:srgbClr val="0F2C49"/>
          </a:solidFill>
          <a:ln w="12700">
            <a:solidFill>
              <a:srgbClr val="1E4060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6553048" y="2560320"/>
            <a:ext cx="502920" cy="502920"/>
          </a:xfrm>
          <a:prstGeom prst="ellipse">
            <a:avLst/>
          </a:prstGeom>
          <a:solidFill>
            <a:srgbClr val="1B9E55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4488" y="2651760"/>
            <a:ext cx="320040" cy="320040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7238848" y="2340864"/>
            <a:ext cx="4084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Maschera / filtro antifumo</a:t>
            </a:r>
            <a:endParaRPr lang="en-US" sz="1600" dirty="0"/>
          </a:p>
        </p:txBody>
      </p:sp>
      <p:sp>
        <p:nvSpPr>
          <p:cNvPr id="21" name="Text 17"/>
          <p:cNvSpPr/>
          <p:nvPr/>
        </p:nvSpPr>
        <p:spPr>
          <a:xfrm>
            <a:off x="7238848" y="2761488"/>
            <a:ext cx="4084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B9CA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Protegge dai fumi durante la fuga.</a:t>
            </a:r>
            <a:endParaRPr lang="en-US" sz="1250" dirty="0"/>
          </a:p>
        </p:txBody>
      </p:sp>
      <p:sp>
        <p:nvSpPr>
          <p:cNvPr id="22" name="Shape 18"/>
          <p:cNvSpPr/>
          <p:nvPr/>
        </p:nvSpPr>
        <p:spPr>
          <a:xfrm>
            <a:off x="640080" y="3840480"/>
            <a:ext cx="5272888" cy="1417320"/>
          </a:xfrm>
          <a:prstGeom prst="rect">
            <a:avLst/>
          </a:prstGeom>
          <a:solidFill>
            <a:srgbClr val="0F2C49"/>
          </a:solidFill>
          <a:ln w="12700">
            <a:solidFill>
              <a:srgbClr val="1E4060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914400" y="4297680"/>
            <a:ext cx="502920" cy="502920"/>
          </a:xfrm>
          <a:prstGeom prst="ellipse">
            <a:avLst/>
          </a:prstGeom>
          <a:solidFill>
            <a:srgbClr val="1B9E55"/>
          </a:solidFill>
          <a:ln/>
        </p:spPr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40" y="4389120"/>
            <a:ext cx="320040" cy="32004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1600200" y="4078224"/>
            <a:ext cx="4084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Calzature di sicurezza</a:t>
            </a:r>
            <a:endParaRPr lang="en-US" sz="1600" dirty="0"/>
          </a:p>
        </p:txBody>
      </p:sp>
      <p:sp>
        <p:nvSpPr>
          <p:cNvPr id="26" name="Text 21"/>
          <p:cNvSpPr/>
          <p:nvPr/>
        </p:nvSpPr>
        <p:spPr>
          <a:xfrm>
            <a:off x="1600200" y="4498848"/>
            <a:ext cx="4084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B9CA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 detriti e superfici pericolose.</a:t>
            </a:r>
            <a:endParaRPr lang="en-US" sz="1250" dirty="0"/>
          </a:p>
        </p:txBody>
      </p:sp>
      <p:sp>
        <p:nvSpPr>
          <p:cNvPr id="27" name="Shape 22"/>
          <p:cNvSpPr/>
          <p:nvPr/>
        </p:nvSpPr>
        <p:spPr>
          <a:xfrm>
            <a:off x="6278728" y="3840480"/>
            <a:ext cx="5272888" cy="1417320"/>
          </a:xfrm>
          <a:prstGeom prst="rect">
            <a:avLst/>
          </a:prstGeom>
          <a:solidFill>
            <a:srgbClr val="0F2C49"/>
          </a:solidFill>
          <a:ln w="12700">
            <a:solidFill>
              <a:srgbClr val="1E4060"/>
            </a:solidFill>
            <a:prstDash val="solid"/>
          </a:ln>
        </p:spPr>
      </p:sp>
      <p:sp>
        <p:nvSpPr>
          <p:cNvPr id="28" name="Shape 23"/>
          <p:cNvSpPr/>
          <p:nvPr/>
        </p:nvSpPr>
        <p:spPr>
          <a:xfrm>
            <a:off x="6553048" y="4297680"/>
            <a:ext cx="502920" cy="502920"/>
          </a:xfrm>
          <a:prstGeom prst="ellipse">
            <a:avLst/>
          </a:prstGeom>
          <a:solidFill>
            <a:srgbClr val="1B9E55"/>
          </a:solidFill>
          <a:ln/>
        </p:spPr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4488" y="4389120"/>
            <a:ext cx="320040" cy="32004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7238848" y="4078224"/>
            <a:ext cx="408416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Guanti</a:t>
            </a:r>
            <a:endParaRPr lang="en-US" sz="1600" dirty="0"/>
          </a:p>
        </p:txBody>
      </p:sp>
      <p:sp>
        <p:nvSpPr>
          <p:cNvPr id="31" name="Text 25"/>
          <p:cNvSpPr/>
          <p:nvPr/>
        </p:nvSpPr>
        <p:spPr>
          <a:xfrm>
            <a:off x="7238848" y="4498848"/>
            <a:ext cx="4084168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250" dirty="0">
                <a:solidFill>
                  <a:srgbClr val="B9CA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gli addetti e per il primo soccorso.</a:t>
            </a:r>
            <a:endParaRPr lang="en-US" sz="1250" dirty="0"/>
          </a:p>
        </p:txBody>
      </p:sp>
      <p:sp>
        <p:nvSpPr>
          <p:cNvPr id="32" name="Text 26"/>
          <p:cNvSpPr/>
          <p:nvPr/>
        </p:nvSpPr>
        <p:spPr>
          <a:xfrm>
            <a:off x="640080" y="5532120"/>
            <a:ext cx="1091153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AEC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datore di lavoro li fornisce gratuitamente. Tu devi usarli, averne cura e segnalarne i difetti.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09728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224028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338328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452628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0" y="5669280"/>
            <a:ext cx="12191695" cy="0"/>
          </a:xfrm>
          <a:prstGeom prst="line">
            <a:avLst/>
          </a:prstGeom>
          <a:noFill/>
          <a:ln w="6350">
            <a:solidFill>
              <a:srgbClr val="FFFFFF">
                <a:alpha val="8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C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9FB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4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E08A00"/>
          </a:solidFill>
          <a:ln/>
        </p:spPr>
      </p:sp>
      <p:sp>
        <p:nvSpPr>
          <p:cNvPr id="10" name="Text 8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F2C87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EMERGENZE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40080" y="914400"/>
            <a:ext cx="10058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caso di emergenza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640080" y="2057400"/>
            <a:ext cx="3393338" cy="3383280"/>
          </a:xfrm>
          <a:prstGeom prst="rect">
            <a:avLst/>
          </a:prstGeom>
          <a:solidFill>
            <a:srgbClr val="0F2C49"/>
          </a:solidFill>
          <a:ln/>
        </p:spPr>
      </p:sp>
      <p:sp>
        <p:nvSpPr>
          <p:cNvPr id="13" name="Shape 11"/>
          <p:cNvSpPr/>
          <p:nvPr/>
        </p:nvSpPr>
        <p:spPr>
          <a:xfrm>
            <a:off x="640080" y="2057400"/>
            <a:ext cx="3393338" cy="548640"/>
          </a:xfrm>
          <a:prstGeom prst="rect">
            <a:avLst/>
          </a:prstGeom>
          <a:solidFill>
            <a:srgbClr val="C42B2B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2185416"/>
            <a:ext cx="292608" cy="29260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280160" y="2057400"/>
            <a:ext cx="25703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Incendio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14400" y="2834640"/>
            <a:ext cx="289041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 subito l'allarme.</a:t>
            </a:r>
            <a:endParaRPr lang="en-US" sz="1300" dirty="0"/>
          </a:p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piccolo e sei formato: estintore.</a:t>
            </a:r>
            <a:endParaRPr lang="en-US" sz="1300" dirty="0"/>
          </a:p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Altrimenti evacua e chiudi le porte.</a:t>
            </a:r>
            <a:endParaRPr lang="en-US" sz="1300" dirty="0"/>
          </a:p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Chiama il 112 (Vigili del Fuoco).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4399178" y="2057400"/>
            <a:ext cx="3393338" cy="3383280"/>
          </a:xfrm>
          <a:prstGeom prst="rect">
            <a:avLst/>
          </a:prstGeom>
          <a:solidFill>
            <a:srgbClr val="0F2C49"/>
          </a:solidFill>
          <a:ln/>
        </p:spPr>
      </p:sp>
      <p:sp>
        <p:nvSpPr>
          <p:cNvPr id="18" name="Shape 15"/>
          <p:cNvSpPr/>
          <p:nvPr/>
        </p:nvSpPr>
        <p:spPr>
          <a:xfrm>
            <a:off x="4399178" y="2057400"/>
            <a:ext cx="3393338" cy="548640"/>
          </a:xfrm>
          <a:prstGeom prst="rect">
            <a:avLst/>
          </a:prstGeom>
          <a:solidFill>
            <a:srgbClr val="E08A00"/>
          </a:solidFill>
          <a:ln/>
        </p:spPr>
      </p:sp>
      <p:pic>
        <p:nvPicPr>
          <p:cNvPr id="1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778" y="2185416"/>
            <a:ext cx="292608" cy="292608"/>
          </a:xfrm>
          <a:prstGeom prst="rect">
            <a:avLst/>
          </a:prstGeom>
        </p:spPr>
      </p:pic>
      <p:sp>
        <p:nvSpPr>
          <p:cNvPr id="20" name="Text 16"/>
          <p:cNvSpPr/>
          <p:nvPr/>
        </p:nvSpPr>
        <p:spPr>
          <a:xfrm>
            <a:off x="5039258" y="2057400"/>
            <a:ext cx="25703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A15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Terremoto</a:t>
            </a:r>
            <a:endParaRPr lang="en-US" sz="1600" dirty="0"/>
          </a:p>
        </p:txBody>
      </p:sp>
      <p:sp>
        <p:nvSpPr>
          <p:cNvPr id="21" name="Text 17"/>
          <p:cNvSpPr/>
          <p:nvPr/>
        </p:nvSpPr>
        <p:spPr>
          <a:xfrm>
            <a:off x="4673498" y="2834640"/>
            <a:ext cx="289041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Riparati sotto un tavolo robusto.</a:t>
            </a:r>
            <a:endParaRPr lang="en-US" sz="1300" dirty="0"/>
          </a:p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Lontano da finestre e oggetti alti.</a:t>
            </a:r>
            <a:endParaRPr lang="en-US" sz="1300" dirty="0"/>
          </a:p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scossa finita, evacua con calma.</a:t>
            </a:r>
            <a:endParaRPr lang="en-US" sz="1300" dirty="0"/>
          </a:p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usare l'ascensore.</a:t>
            </a:r>
            <a:endParaRPr lang="en-US" sz="1300" dirty="0"/>
          </a:p>
        </p:txBody>
      </p:sp>
      <p:sp>
        <p:nvSpPr>
          <p:cNvPr id="22" name="Shape 18"/>
          <p:cNvSpPr/>
          <p:nvPr/>
        </p:nvSpPr>
        <p:spPr>
          <a:xfrm>
            <a:off x="8158277" y="2057400"/>
            <a:ext cx="3393338" cy="3383280"/>
          </a:xfrm>
          <a:prstGeom prst="rect">
            <a:avLst/>
          </a:prstGeom>
          <a:solidFill>
            <a:srgbClr val="0F2C49"/>
          </a:solidFill>
          <a:ln/>
        </p:spPr>
      </p:sp>
      <p:sp>
        <p:nvSpPr>
          <p:cNvPr id="23" name="Shape 19"/>
          <p:cNvSpPr/>
          <p:nvPr/>
        </p:nvSpPr>
        <p:spPr>
          <a:xfrm>
            <a:off x="8158277" y="2057400"/>
            <a:ext cx="3393338" cy="548640"/>
          </a:xfrm>
          <a:prstGeom prst="rect">
            <a:avLst/>
          </a:prstGeom>
          <a:solidFill>
            <a:srgbClr val="1B9E55"/>
          </a:solidFill>
          <a:ln/>
        </p:spPr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6877" y="2185416"/>
            <a:ext cx="292608" cy="292608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8798357" y="2057400"/>
            <a:ext cx="257037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Fuga di gas</a:t>
            </a:r>
            <a:endParaRPr lang="en-US" sz="1600" dirty="0"/>
          </a:p>
        </p:txBody>
      </p:sp>
      <p:sp>
        <p:nvSpPr>
          <p:cNvPr id="26" name="Text 21"/>
          <p:cNvSpPr/>
          <p:nvPr/>
        </p:nvSpPr>
        <p:spPr>
          <a:xfrm>
            <a:off x="8432597" y="2834640"/>
            <a:ext cx="2890418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accendere fiamme o interruttori.</a:t>
            </a:r>
            <a:endParaRPr lang="en-US" sz="1300" dirty="0"/>
          </a:p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Aera e chiudi il gas se puoi.</a:t>
            </a:r>
            <a:endParaRPr lang="en-US" sz="1300" dirty="0"/>
          </a:p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Evacua e dai l'allarme.</a:t>
            </a:r>
            <a:endParaRPr lang="en-US" sz="1300" dirty="0"/>
          </a:p>
          <a:p>
            <a:pPr marL="177800" indent="-177800">
              <a:spcAft>
                <a:spcPts val="1600"/>
              </a:spcAft>
              <a:buSzPct val="100000"/>
              <a:buChar char="•"/>
            </a:pPr>
            <a:r>
              <a:rPr lang="en-US" sz="1300" dirty="0">
                <a:solidFill>
                  <a:srgbClr val="E7EEF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Chiama i soccorsi da fuori.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RIFERIMENTI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Numeri e persone da conoscere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103120"/>
            <a:ext cx="3840480" cy="3108960"/>
          </a:xfrm>
          <a:prstGeom prst="rect">
            <a:avLst/>
          </a:prstGeom>
          <a:solidFill>
            <a:srgbClr val="0B2C4D"/>
          </a:solidFill>
          <a:ln/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40280" y="2331720"/>
            <a:ext cx="640080" cy="64008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40080" y="2926080"/>
            <a:ext cx="3840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112</a:t>
            </a:r>
            <a:endParaRPr lang="en-US" sz="6600" dirty="0"/>
          </a:p>
        </p:txBody>
      </p:sp>
      <p:sp>
        <p:nvSpPr>
          <p:cNvPr id="10" name="Text 7"/>
          <p:cNvSpPr/>
          <p:nvPr/>
        </p:nvSpPr>
        <p:spPr>
          <a:xfrm>
            <a:off x="914400" y="40690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Numero Unico di Emergenza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914400" y="4434840"/>
            <a:ext cx="3291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Carabinieri · Polizia · Vigili del Fuoco · Soccorso sanitario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846320" y="2103120"/>
            <a:ext cx="6705295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846320" y="2103120"/>
            <a:ext cx="82296" cy="713232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4" name="Text 11"/>
          <p:cNvSpPr/>
          <p:nvPr/>
        </p:nvSpPr>
        <p:spPr>
          <a:xfrm>
            <a:off x="5120640" y="2194560"/>
            <a:ext cx="620237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Addetti antincendio e primo soccorso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5120640" y="2487168"/>
            <a:ext cx="62023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Designati e formati nella tua struttura: sai chi sono?</a:t>
            </a:r>
            <a:endParaRPr lang="en-US" sz="1200" dirty="0"/>
          </a:p>
        </p:txBody>
      </p:sp>
      <p:sp>
        <p:nvSpPr>
          <p:cNvPr id="16" name="Shape 13"/>
          <p:cNvSpPr/>
          <p:nvPr/>
        </p:nvSpPr>
        <p:spPr>
          <a:xfrm>
            <a:off x="4846320" y="2907792"/>
            <a:ext cx="6705295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4846320" y="2907792"/>
            <a:ext cx="82296" cy="713232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8" name="Text 15"/>
          <p:cNvSpPr/>
          <p:nvPr/>
        </p:nvSpPr>
        <p:spPr>
          <a:xfrm>
            <a:off x="5120640" y="2999232"/>
            <a:ext cx="620237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RSPP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5120640" y="3291840"/>
            <a:ext cx="62023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responsabile del servizio di prevenzione e protezione.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4846320" y="3712464"/>
            <a:ext cx="6705295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4846320" y="3712464"/>
            <a:ext cx="82296" cy="713232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22" name="Text 19"/>
          <p:cNvSpPr/>
          <p:nvPr/>
        </p:nvSpPr>
        <p:spPr>
          <a:xfrm>
            <a:off x="5120640" y="3803904"/>
            <a:ext cx="620237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RLS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5120640" y="4096512"/>
            <a:ext cx="62023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rappresentante dei lavoratori per la sicurezza.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4846320" y="4517136"/>
            <a:ext cx="6705295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25" name="Shape 22"/>
          <p:cNvSpPr/>
          <p:nvPr/>
        </p:nvSpPr>
        <p:spPr>
          <a:xfrm>
            <a:off x="4846320" y="4517136"/>
            <a:ext cx="82296" cy="713232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26" name="Text 23"/>
          <p:cNvSpPr/>
          <p:nvPr/>
        </p:nvSpPr>
        <p:spPr>
          <a:xfrm>
            <a:off x="5120640" y="4608576"/>
            <a:ext cx="6202375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Preposto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5120640" y="4901184"/>
            <a:ext cx="62023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 sovrintende e vigila sul lavoro in sicurezza.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PROMEMORIA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10 buone pratiche in emergenza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057400"/>
            <a:ext cx="5227168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822960" y="2231136"/>
            <a:ext cx="402336" cy="402336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22311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371600" y="2057400"/>
            <a:ext cx="43127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Conosci il piano di emergenza della tua struttura.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324448" y="2057400"/>
            <a:ext cx="5227168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507328" y="2231136"/>
            <a:ext cx="402336" cy="402336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13" name="Text 11"/>
          <p:cNvSpPr/>
          <p:nvPr/>
        </p:nvSpPr>
        <p:spPr>
          <a:xfrm>
            <a:off x="6507328" y="223113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7055968" y="2057400"/>
            <a:ext cx="43127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 dove sono uscite, estintori e punto di raccolta.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40080" y="2926080"/>
            <a:ext cx="5227168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22960" y="3099816"/>
            <a:ext cx="402336" cy="402336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09981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371600" y="2926080"/>
            <a:ext cx="43127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Tieni sempre libere le vie di esodo.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324448" y="2926080"/>
            <a:ext cx="5227168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507328" y="3099816"/>
            <a:ext cx="402336" cy="402336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21" name="Text 19"/>
          <p:cNvSpPr/>
          <p:nvPr/>
        </p:nvSpPr>
        <p:spPr>
          <a:xfrm>
            <a:off x="6507328" y="309981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7055968" y="2926080"/>
            <a:ext cx="43127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segnale d'allarme, lascia tutto e mettiti in sicurezza.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40080" y="3794760"/>
            <a:ext cx="5227168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822960" y="3968496"/>
            <a:ext cx="402336" cy="402336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25" name="Text 23"/>
          <p:cNvSpPr/>
          <p:nvPr/>
        </p:nvSpPr>
        <p:spPr>
          <a:xfrm>
            <a:off x="822960" y="396849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1371600" y="3794760"/>
            <a:ext cx="43127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 la segnaletica verde di uscita.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6324448" y="3794760"/>
            <a:ext cx="5227168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6507328" y="3968496"/>
            <a:ext cx="402336" cy="402336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29" name="Text 27"/>
          <p:cNvSpPr/>
          <p:nvPr/>
        </p:nvSpPr>
        <p:spPr>
          <a:xfrm>
            <a:off x="6507328" y="396849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7055968" y="3794760"/>
            <a:ext cx="43127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 usare l'ascensore in emergenza.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640080" y="4663440"/>
            <a:ext cx="5227168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822960" y="4837176"/>
            <a:ext cx="402336" cy="402336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33" name="Text 31"/>
          <p:cNvSpPr/>
          <p:nvPr/>
        </p:nvSpPr>
        <p:spPr>
          <a:xfrm>
            <a:off x="822960" y="48371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1371600" y="4663440"/>
            <a:ext cx="43127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tornare indietro per gli oggetti.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6324448" y="4663440"/>
            <a:ext cx="5227168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6507328" y="4837176"/>
            <a:ext cx="402336" cy="402336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37" name="Text 35"/>
          <p:cNvSpPr/>
          <p:nvPr/>
        </p:nvSpPr>
        <p:spPr>
          <a:xfrm>
            <a:off x="6507328" y="48371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055968" y="4663440"/>
            <a:ext cx="43127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Aiuta le persone fragili e i visitatori.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640080" y="5532120"/>
            <a:ext cx="5227168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40" name="Shape 38"/>
          <p:cNvSpPr/>
          <p:nvPr/>
        </p:nvSpPr>
        <p:spPr>
          <a:xfrm>
            <a:off x="822960" y="5705856"/>
            <a:ext cx="402336" cy="402336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41" name="Text 39"/>
          <p:cNvSpPr/>
          <p:nvPr/>
        </p:nvSpPr>
        <p:spPr>
          <a:xfrm>
            <a:off x="822960" y="57058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</a:t>
            </a:r>
            <a:endParaRPr lang="en-US" sz="1500" dirty="0"/>
          </a:p>
        </p:txBody>
      </p:sp>
      <p:sp>
        <p:nvSpPr>
          <p:cNvPr id="42" name="Text 40"/>
          <p:cNvSpPr/>
          <p:nvPr/>
        </p:nvSpPr>
        <p:spPr>
          <a:xfrm>
            <a:off x="1371600" y="5532120"/>
            <a:ext cx="43127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Raggiungi il punto di raccolta e resta lì.</a:t>
            </a:r>
            <a:endParaRPr lang="en-US" sz="1400" dirty="0"/>
          </a:p>
        </p:txBody>
      </p:sp>
      <p:sp>
        <p:nvSpPr>
          <p:cNvPr id="43" name="Shape 41"/>
          <p:cNvSpPr/>
          <p:nvPr/>
        </p:nvSpPr>
        <p:spPr>
          <a:xfrm>
            <a:off x="6324448" y="5532120"/>
            <a:ext cx="5227168" cy="749808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44" name="Shape 42"/>
          <p:cNvSpPr/>
          <p:nvPr/>
        </p:nvSpPr>
        <p:spPr>
          <a:xfrm>
            <a:off x="6507328" y="5705856"/>
            <a:ext cx="402336" cy="402336"/>
          </a:xfrm>
          <a:prstGeom prst="ellipse">
            <a:avLst/>
          </a:prstGeom>
          <a:solidFill>
            <a:srgbClr val="1B9E55"/>
          </a:solidFill>
          <a:ln/>
        </p:spPr>
      </p:sp>
      <p:sp>
        <p:nvSpPr>
          <p:cNvPr id="45" name="Text 43"/>
          <p:cNvSpPr/>
          <p:nvPr/>
        </p:nvSpPr>
        <p:spPr>
          <a:xfrm>
            <a:off x="6507328" y="57058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1500" dirty="0"/>
          </a:p>
        </p:txBody>
      </p:sp>
      <p:sp>
        <p:nvSpPr>
          <p:cNvPr id="46" name="Text 44"/>
          <p:cNvSpPr/>
          <p:nvPr/>
        </p:nvSpPr>
        <p:spPr>
          <a:xfrm>
            <a:off x="7055968" y="5532120"/>
            <a:ext cx="431276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Partecipa con serietà alle prove di evacuazione.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PORTARE A CASA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Tre messaggi chiave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148840"/>
            <a:ext cx="3393338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40080" y="2148840"/>
            <a:ext cx="3393338" cy="109728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2377440"/>
            <a:ext cx="1097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1B9E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932688" y="3383280"/>
            <a:ext cx="284469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Preparati prima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932688" y="4343400"/>
            <a:ext cx="284469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Conoscere piano, uscite e punto di raccolta ti fa reagire senza panico.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4399178" y="2148840"/>
            <a:ext cx="3393338" cy="3200400"/>
          </a:xfrm>
          <a:prstGeom prst="rect">
            <a:avLst/>
          </a:prstGeom>
          <a:solidFill>
            <a:srgbClr val="0B2C4D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99178" y="2148840"/>
            <a:ext cx="3393338" cy="109728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4" name="Text 12"/>
          <p:cNvSpPr/>
          <p:nvPr/>
        </p:nvSpPr>
        <p:spPr>
          <a:xfrm>
            <a:off x="4673498" y="2377440"/>
            <a:ext cx="1097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24B76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4600" dirty="0"/>
          </a:p>
        </p:txBody>
      </p:sp>
      <p:sp>
        <p:nvSpPr>
          <p:cNvPr id="15" name="Text 13"/>
          <p:cNvSpPr/>
          <p:nvPr/>
        </p:nvSpPr>
        <p:spPr>
          <a:xfrm>
            <a:off x="4691786" y="3383280"/>
            <a:ext cx="284469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Esci in sicurezza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4691786" y="4343400"/>
            <a:ext cx="284469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C9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Segnaletica, niente ascensore e vie libere: il percorso giusto salva tempo e vite.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8158277" y="2148840"/>
            <a:ext cx="3393338" cy="3200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158277" y="2148840"/>
            <a:ext cx="3393338" cy="109728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9" name="Text 17"/>
          <p:cNvSpPr/>
          <p:nvPr/>
        </p:nvSpPr>
        <p:spPr>
          <a:xfrm>
            <a:off x="8432597" y="2377440"/>
            <a:ext cx="1097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1B9E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4600" dirty="0"/>
          </a:p>
        </p:txBody>
      </p:sp>
      <p:sp>
        <p:nvSpPr>
          <p:cNvPr id="20" name="Text 18"/>
          <p:cNvSpPr/>
          <p:nvPr/>
        </p:nvSpPr>
        <p:spPr>
          <a:xfrm>
            <a:off x="8450885" y="3383280"/>
            <a:ext cx="284469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7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prova conta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8450885" y="4343400"/>
            <a:ext cx="2844698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prove periodiche allenano i comportamenti: in emergenza sarai pronto.</a:t>
            </a:r>
            <a:endParaRPr lang="en-US" sz="12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616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3736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GRAZIE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2194560"/>
            <a:ext cx="104241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sicurezza è</a:t>
            </a:r>
            <a:endParaRPr lang="en-US" sz="44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lavoro di squadra.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640080" y="416052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C9D6E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Domande?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5074920"/>
            <a:ext cx="10881360" cy="0"/>
          </a:xfrm>
          <a:prstGeom prst="line">
            <a:avLst/>
          </a:prstGeom>
          <a:noFill/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52578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FE6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5897880"/>
            <a:ext cx="10332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AEC1D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Materiale di supporto alla formazione. La validità dell'attestato dipende dal soggetto formatore qualificato e dal rispetto dell'Accordo Stato-Regioni. Gli elenchi sono indicativi e non esaustivi.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OBIETTIVI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 cosa imparerai oggi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057400"/>
            <a:ext cx="10911535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40080" y="2057400"/>
            <a:ext cx="82296" cy="914400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9" name="Shape 7"/>
          <p:cNvSpPr/>
          <p:nvPr/>
        </p:nvSpPr>
        <p:spPr>
          <a:xfrm>
            <a:off x="960120" y="2258568"/>
            <a:ext cx="512064" cy="512064"/>
          </a:xfrm>
          <a:prstGeom prst="ellipse">
            <a:avLst/>
          </a:prstGeom>
          <a:solidFill>
            <a:srgbClr val="0B2C4D"/>
          </a:solidFill>
          <a:ln/>
        </p:spPr>
      </p:sp>
      <p:sp>
        <p:nvSpPr>
          <p:cNvPr id="10" name="Text 8"/>
          <p:cNvSpPr/>
          <p:nvPr/>
        </p:nvSpPr>
        <p:spPr>
          <a:xfrm>
            <a:off x="960120" y="225856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737360" y="2185416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Conoscere il piano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737360" y="2532888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Sapere che cosa prevede il piano di emergenza del tuo luogo di lavoro.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40080" y="3118104"/>
            <a:ext cx="10911535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40080" y="3118104"/>
            <a:ext cx="82296" cy="914400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5" name="Shape 13"/>
          <p:cNvSpPr/>
          <p:nvPr/>
        </p:nvSpPr>
        <p:spPr>
          <a:xfrm>
            <a:off x="960120" y="3319272"/>
            <a:ext cx="512064" cy="512064"/>
          </a:xfrm>
          <a:prstGeom prst="ellipse">
            <a:avLst/>
          </a:prstGeom>
          <a:solidFill>
            <a:srgbClr val="0B2C4D"/>
          </a:solidFill>
          <a:ln/>
        </p:spPr>
      </p:sp>
      <p:sp>
        <p:nvSpPr>
          <p:cNvPr id="16" name="Text 14"/>
          <p:cNvSpPr/>
          <p:nvPr/>
        </p:nvSpPr>
        <p:spPr>
          <a:xfrm>
            <a:off x="960120" y="331927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737360" y="3246120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Riconoscere l'allarme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737360" y="3593592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Capire i segnali e reagire subito, senza panico.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40080" y="4178808"/>
            <a:ext cx="10911535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40080" y="4178808"/>
            <a:ext cx="82296" cy="914400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21" name="Shape 19"/>
          <p:cNvSpPr/>
          <p:nvPr/>
        </p:nvSpPr>
        <p:spPr>
          <a:xfrm>
            <a:off x="960120" y="4379976"/>
            <a:ext cx="512064" cy="512064"/>
          </a:xfrm>
          <a:prstGeom prst="ellipse">
            <a:avLst/>
          </a:prstGeom>
          <a:solidFill>
            <a:srgbClr val="0B2C4D"/>
          </a:solidFill>
          <a:ln/>
        </p:spPr>
      </p:sp>
      <p:sp>
        <p:nvSpPr>
          <p:cNvPr id="22" name="Text 20"/>
          <p:cNvSpPr/>
          <p:nvPr/>
        </p:nvSpPr>
        <p:spPr>
          <a:xfrm>
            <a:off x="960120" y="437997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1737360" y="4306824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Sapere come evacuare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737360" y="4654296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 di esodo, uscite e punto di raccolta: il percorso sicuro.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640080" y="5239512"/>
            <a:ext cx="10911535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640080" y="5239512"/>
            <a:ext cx="82296" cy="914400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27" name="Shape 25"/>
          <p:cNvSpPr/>
          <p:nvPr/>
        </p:nvSpPr>
        <p:spPr>
          <a:xfrm>
            <a:off x="960120" y="5440680"/>
            <a:ext cx="512064" cy="512064"/>
          </a:xfrm>
          <a:prstGeom prst="ellipse">
            <a:avLst/>
          </a:prstGeom>
          <a:solidFill>
            <a:srgbClr val="0B2C4D"/>
          </a:solidFill>
          <a:ln/>
        </p:spPr>
      </p:sp>
      <p:sp>
        <p:nvSpPr>
          <p:cNvPr id="28" name="Text 26"/>
          <p:cNvSpPr/>
          <p:nvPr/>
        </p:nvSpPr>
        <p:spPr>
          <a:xfrm>
            <a:off x="960120" y="544068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1737360" y="5367528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Fare la prova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1737360" y="5715000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Capire perché la prova di evacuazione ti prepara all'emergenza vera.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PERCHÉ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sicurezza riguarda anche te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40080" y="2148840"/>
            <a:ext cx="649224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un'emergenza — incendio, fumo, terremoto, fuga di gas — i secondi contano. Il datore di lavoro predispone il piano di emergenza, la segnaletica e le vie di esodo, e nomina gli addetti alla gestione delle emergenze.</a:t>
            </a:r>
            <a:endParaRPr lang="en-US" sz="1450" dirty="0"/>
          </a:p>
          <a:p>
            <a:pPr indent="0" marL="0">
              <a:lnSpc>
                <a:spcPct val="112000"/>
              </a:lnSpc>
              <a:buNone/>
            </a:pPr>
            <a:endParaRPr lang="en-US" sz="145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 hai il dovere di conoscere il piano, seguire le indicazioni degli addetti, tenere libere le vie di fuga e partecipare alle prove di evacuazione.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7680960" y="2103120"/>
            <a:ext cx="3870655" cy="3200400"/>
          </a:xfrm>
          <a:prstGeom prst="rect">
            <a:avLst/>
          </a:prstGeom>
          <a:solidFill>
            <a:srgbClr val="0B2C4D"/>
          </a:solidFill>
          <a:ln/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7680960" y="2103120"/>
            <a:ext cx="3870655" cy="109728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0" name="Text 8"/>
          <p:cNvSpPr/>
          <p:nvPr/>
        </p:nvSpPr>
        <p:spPr>
          <a:xfrm>
            <a:off x="8001000" y="2377440"/>
            <a:ext cx="323057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RICORDA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001000" y="2743200"/>
            <a:ext cx="323057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prova di evacuazione: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8001000" y="4114800"/>
            <a:ext cx="323057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C9D6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 svolta periodicamente (di norma almeno una volta l'anno) per verificare il piano e allenare i comportamenti.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RISCHI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Che cosa devi tenere d'occhio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057400"/>
            <a:ext cx="2522144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40080" y="2057400"/>
            <a:ext cx="82296" cy="1691640"/>
          </a:xfrm>
          <a:prstGeom prst="rect">
            <a:avLst/>
          </a:prstGeom>
          <a:solidFill>
            <a:srgbClr val="C42B2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112" y="2295144"/>
            <a:ext cx="384048" cy="38404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896112" y="2770632"/>
            <a:ext cx="20649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4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Incendio e fumo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896112" y="3300984"/>
            <a:ext cx="2064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causa più frequente di evacuazione.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436544" y="2057400"/>
            <a:ext cx="2522144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436544" y="2057400"/>
            <a:ext cx="82296" cy="1691640"/>
          </a:xfrm>
          <a:prstGeom prst="rect">
            <a:avLst/>
          </a:prstGeom>
          <a:solidFill>
            <a:srgbClr val="C42B2B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576" y="2295144"/>
            <a:ext cx="384048" cy="38404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3692576" y="2770632"/>
            <a:ext cx="20649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4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Panico e calca</a:t>
            </a:r>
            <a:endParaRPr lang="en-US" sz="1400" dirty="0"/>
          </a:p>
        </p:txBody>
      </p:sp>
      <p:sp>
        <p:nvSpPr>
          <p:cNvPr id="16" name="Text 12"/>
          <p:cNvSpPr/>
          <p:nvPr/>
        </p:nvSpPr>
        <p:spPr>
          <a:xfrm>
            <a:off x="3692576" y="3300984"/>
            <a:ext cx="2064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Movimenti scomposti alle uscite.</a:t>
            </a:r>
            <a:endParaRPr lang="en-US" sz="1100" dirty="0"/>
          </a:p>
        </p:txBody>
      </p:sp>
      <p:sp>
        <p:nvSpPr>
          <p:cNvPr id="17" name="Shape 13"/>
          <p:cNvSpPr/>
          <p:nvPr/>
        </p:nvSpPr>
        <p:spPr>
          <a:xfrm>
            <a:off x="6233008" y="2057400"/>
            <a:ext cx="2522144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6233008" y="2057400"/>
            <a:ext cx="82296" cy="1691640"/>
          </a:xfrm>
          <a:prstGeom prst="rect">
            <a:avLst/>
          </a:prstGeom>
          <a:solidFill>
            <a:srgbClr val="E08A00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040" y="2295144"/>
            <a:ext cx="384048" cy="384048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6489040" y="2770632"/>
            <a:ext cx="20649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4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Vie di esodo ostruite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6489040" y="3300984"/>
            <a:ext cx="2064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Uscite bloccate o segnaletica assente.</a:t>
            </a:r>
            <a:endParaRPr lang="en-US" sz="1100" dirty="0"/>
          </a:p>
        </p:txBody>
      </p:sp>
      <p:sp>
        <p:nvSpPr>
          <p:cNvPr id="22" name="Shape 17"/>
          <p:cNvSpPr/>
          <p:nvPr/>
        </p:nvSpPr>
        <p:spPr>
          <a:xfrm>
            <a:off x="9029471" y="2057400"/>
            <a:ext cx="2522144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9029471" y="2057400"/>
            <a:ext cx="82296" cy="1691640"/>
          </a:xfrm>
          <a:prstGeom prst="rect">
            <a:avLst/>
          </a:prstGeom>
          <a:solidFill>
            <a:srgbClr val="E08A00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5503" y="2295144"/>
            <a:ext cx="384048" cy="384048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9285503" y="2770632"/>
            <a:ext cx="20649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4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Fuga di gas</a:t>
            </a:r>
            <a:endParaRPr lang="en-US" sz="1400" dirty="0"/>
          </a:p>
        </p:txBody>
      </p:sp>
      <p:sp>
        <p:nvSpPr>
          <p:cNvPr id="26" name="Text 20"/>
          <p:cNvSpPr/>
          <p:nvPr/>
        </p:nvSpPr>
        <p:spPr>
          <a:xfrm>
            <a:off x="9285503" y="3300984"/>
            <a:ext cx="2064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Rischio esplosione: no fiamme o scintille.</a:t>
            </a:r>
            <a:endParaRPr lang="en-US" sz="1100" dirty="0"/>
          </a:p>
        </p:txBody>
      </p:sp>
      <p:sp>
        <p:nvSpPr>
          <p:cNvPr id="27" name="Shape 21"/>
          <p:cNvSpPr/>
          <p:nvPr/>
        </p:nvSpPr>
        <p:spPr>
          <a:xfrm>
            <a:off x="640080" y="4023360"/>
            <a:ext cx="2522144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28" name="Shape 22"/>
          <p:cNvSpPr/>
          <p:nvPr/>
        </p:nvSpPr>
        <p:spPr>
          <a:xfrm>
            <a:off x="640080" y="4023360"/>
            <a:ext cx="82296" cy="1691640"/>
          </a:xfrm>
          <a:prstGeom prst="rect">
            <a:avLst/>
          </a:prstGeom>
          <a:solidFill>
            <a:srgbClr val="E08A00"/>
          </a:solidFill>
          <a:ln/>
        </p:spPr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12" y="4261104"/>
            <a:ext cx="384048" cy="384048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896112" y="4736592"/>
            <a:ext cx="20649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4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Terremoto</a:t>
            </a:r>
            <a:endParaRPr lang="en-US" sz="1400" dirty="0"/>
          </a:p>
        </p:txBody>
      </p:sp>
      <p:sp>
        <p:nvSpPr>
          <p:cNvPr id="31" name="Text 24"/>
          <p:cNvSpPr/>
          <p:nvPr/>
        </p:nvSpPr>
        <p:spPr>
          <a:xfrm>
            <a:off x="896112" y="5266944"/>
            <a:ext cx="2064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Caduta di oggetti e possibili crolli.</a:t>
            </a:r>
            <a:endParaRPr lang="en-US" sz="1100" dirty="0"/>
          </a:p>
        </p:txBody>
      </p:sp>
      <p:sp>
        <p:nvSpPr>
          <p:cNvPr id="32" name="Shape 25"/>
          <p:cNvSpPr/>
          <p:nvPr/>
        </p:nvSpPr>
        <p:spPr>
          <a:xfrm>
            <a:off x="3436544" y="4023360"/>
            <a:ext cx="2522144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33" name="Shape 26"/>
          <p:cNvSpPr/>
          <p:nvPr/>
        </p:nvSpPr>
        <p:spPr>
          <a:xfrm>
            <a:off x="3436544" y="4023360"/>
            <a:ext cx="82296" cy="1691640"/>
          </a:xfrm>
          <a:prstGeom prst="rect">
            <a:avLst/>
          </a:prstGeom>
          <a:solidFill>
            <a:srgbClr val="E08A00"/>
          </a:solidFill>
          <a:ln/>
        </p:spPr>
      </p:sp>
      <p:pic>
        <p:nvPicPr>
          <p:cNvPr id="3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92576" y="4261104"/>
            <a:ext cx="384048" cy="384048"/>
          </a:xfrm>
          <a:prstGeom prst="rect">
            <a:avLst/>
          </a:prstGeom>
        </p:spPr>
      </p:pic>
      <p:sp>
        <p:nvSpPr>
          <p:cNvPr id="35" name="Text 27"/>
          <p:cNvSpPr/>
          <p:nvPr/>
        </p:nvSpPr>
        <p:spPr>
          <a:xfrm>
            <a:off x="3692576" y="4736592"/>
            <a:ext cx="20649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4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Rischio elettrico</a:t>
            </a:r>
            <a:endParaRPr lang="en-US" sz="1400" dirty="0"/>
          </a:p>
        </p:txBody>
      </p:sp>
      <p:sp>
        <p:nvSpPr>
          <p:cNvPr id="36" name="Text 28"/>
          <p:cNvSpPr/>
          <p:nvPr/>
        </p:nvSpPr>
        <p:spPr>
          <a:xfrm>
            <a:off x="3692576" y="5266944"/>
            <a:ext cx="2064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Quadri e impianti durante l'emergenza.</a:t>
            </a:r>
            <a:endParaRPr lang="en-US" sz="1100" dirty="0"/>
          </a:p>
        </p:txBody>
      </p:sp>
      <p:sp>
        <p:nvSpPr>
          <p:cNvPr id="37" name="Shape 29"/>
          <p:cNvSpPr/>
          <p:nvPr/>
        </p:nvSpPr>
        <p:spPr>
          <a:xfrm>
            <a:off x="6233008" y="4023360"/>
            <a:ext cx="2522144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38" name="Shape 30"/>
          <p:cNvSpPr/>
          <p:nvPr/>
        </p:nvSpPr>
        <p:spPr>
          <a:xfrm>
            <a:off x="6233008" y="4023360"/>
            <a:ext cx="82296" cy="1691640"/>
          </a:xfrm>
          <a:prstGeom prst="rect">
            <a:avLst/>
          </a:prstGeom>
          <a:solidFill>
            <a:srgbClr val="1B9E55"/>
          </a:solidFill>
          <a:ln/>
        </p:spPr>
      </p:sp>
      <p:pic>
        <p:nvPicPr>
          <p:cNvPr id="39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89040" y="4261104"/>
            <a:ext cx="384048" cy="384048"/>
          </a:xfrm>
          <a:prstGeom prst="rect">
            <a:avLst/>
          </a:prstGeom>
        </p:spPr>
      </p:pic>
      <p:sp>
        <p:nvSpPr>
          <p:cNvPr id="40" name="Text 31"/>
          <p:cNvSpPr/>
          <p:nvPr/>
        </p:nvSpPr>
        <p:spPr>
          <a:xfrm>
            <a:off x="6489040" y="4736592"/>
            <a:ext cx="20649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4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 fragili</a:t>
            </a:r>
            <a:endParaRPr lang="en-US" sz="1400" dirty="0"/>
          </a:p>
        </p:txBody>
      </p:sp>
      <p:sp>
        <p:nvSpPr>
          <p:cNvPr id="41" name="Text 32"/>
          <p:cNvSpPr/>
          <p:nvPr/>
        </p:nvSpPr>
        <p:spPr>
          <a:xfrm>
            <a:off x="6489040" y="5266944"/>
            <a:ext cx="2064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Disabili, feriti, visitatori da assistere.</a:t>
            </a:r>
            <a:endParaRPr lang="en-US" sz="1100" dirty="0"/>
          </a:p>
        </p:txBody>
      </p:sp>
      <p:sp>
        <p:nvSpPr>
          <p:cNvPr id="42" name="Shape 33"/>
          <p:cNvSpPr/>
          <p:nvPr/>
        </p:nvSpPr>
        <p:spPr>
          <a:xfrm>
            <a:off x="9029471" y="4023360"/>
            <a:ext cx="2522144" cy="1691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43" name="Shape 34"/>
          <p:cNvSpPr/>
          <p:nvPr/>
        </p:nvSpPr>
        <p:spPr>
          <a:xfrm>
            <a:off x="9029471" y="4023360"/>
            <a:ext cx="82296" cy="1691640"/>
          </a:xfrm>
          <a:prstGeom prst="rect">
            <a:avLst/>
          </a:prstGeom>
          <a:solidFill>
            <a:srgbClr val="1B9E55"/>
          </a:solidFill>
          <a:ln/>
        </p:spPr>
      </p:sp>
      <p:pic>
        <p:nvPicPr>
          <p:cNvPr id="4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85503" y="4261104"/>
            <a:ext cx="384048" cy="384048"/>
          </a:xfrm>
          <a:prstGeom prst="rect">
            <a:avLst/>
          </a:prstGeom>
        </p:spPr>
      </p:pic>
      <p:sp>
        <p:nvSpPr>
          <p:cNvPr id="45" name="Text 35"/>
          <p:cNvSpPr/>
          <p:nvPr/>
        </p:nvSpPr>
        <p:spPr>
          <a:xfrm>
            <a:off x="9285503" y="4736592"/>
            <a:ext cx="206494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14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Rientri imprudenti</a:t>
            </a:r>
            <a:endParaRPr lang="en-US" sz="1400" dirty="0"/>
          </a:p>
        </p:txBody>
      </p:sp>
      <p:sp>
        <p:nvSpPr>
          <p:cNvPr id="46" name="Text 36"/>
          <p:cNvSpPr/>
          <p:nvPr/>
        </p:nvSpPr>
        <p:spPr>
          <a:xfrm>
            <a:off x="9285503" y="5266944"/>
            <a:ext cx="20649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Tornare indietro per gli oggetti.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SEGNALETICA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segnali che devi riconoscere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057400"/>
            <a:ext cx="3393338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640080" y="2057400"/>
            <a:ext cx="3393338" cy="530352"/>
          </a:xfrm>
          <a:prstGeom prst="rect">
            <a:avLst/>
          </a:prstGeom>
          <a:solidFill>
            <a:srgbClr val="E08A00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2057400"/>
            <a:ext cx="293613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Avvertimento</a:t>
            </a:r>
            <a:endParaRPr lang="en-US" sz="14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2788920"/>
            <a:ext cx="713232" cy="713232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783080" y="2788920"/>
            <a:ext cx="202173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Pavimento scivoloso</a:t>
            </a:r>
            <a:endParaRPr lang="en-US" sz="125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721608"/>
            <a:ext cx="713232" cy="71323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783080" y="3721608"/>
            <a:ext cx="202173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Superficie o fiamma calda</a:t>
            </a:r>
            <a:endParaRPr lang="en-US" sz="125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654296"/>
            <a:ext cx="713232" cy="71323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783080" y="4654296"/>
            <a:ext cx="202173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Rischio elettrico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4399178" y="2057400"/>
            <a:ext cx="3393338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4399178" y="2057400"/>
            <a:ext cx="3393338" cy="530352"/>
          </a:xfrm>
          <a:prstGeom prst="rect">
            <a:avLst/>
          </a:prstGeom>
          <a:solidFill>
            <a:srgbClr val="0A56B3"/>
          </a:solidFill>
          <a:ln/>
        </p:spPr>
      </p:sp>
      <p:sp>
        <p:nvSpPr>
          <p:cNvPr id="18" name="Text 13"/>
          <p:cNvSpPr/>
          <p:nvPr/>
        </p:nvSpPr>
        <p:spPr>
          <a:xfrm>
            <a:off x="4627778" y="2057400"/>
            <a:ext cx="293613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Obbligo (DPI)</a:t>
            </a:r>
            <a:endParaRPr lang="en-US" sz="1400" dirty="0"/>
          </a:p>
        </p:txBody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3498" y="2788920"/>
            <a:ext cx="713232" cy="71323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5542178" y="2788920"/>
            <a:ext cx="202173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Calzature di sicurezza</a:t>
            </a:r>
            <a:endParaRPr lang="en-US" sz="125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3498" y="3721608"/>
            <a:ext cx="713232" cy="713232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542178" y="3721608"/>
            <a:ext cx="202173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Guanti obbligatori</a:t>
            </a:r>
            <a:endParaRPr lang="en-US" sz="125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3498" y="4654296"/>
            <a:ext cx="713232" cy="713232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5542178" y="4654296"/>
            <a:ext cx="202173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Protezione occhi</a:t>
            </a:r>
            <a:endParaRPr lang="en-US" sz="1250" dirty="0"/>
          </a:p>
        </p:txBody>
      </p:sp>
      <p:sp>
        <p:nvSpPr>
          <p:cNvPr id="25" name="Shape 17"/>
          <p:cNvSpPr/>
          <p:nvPr/>
        </p:nvSpPr>
        <p:spPr>
          <a:xfrm>
            <a:off x="8158277" y="2057400"/>
            <a:ext cx="3393338" cy="37033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26" name="Shape 18"/>
          <p:cNvSpPr/>
          <p:nvPr/>
        </p:nvSpPr>
        <p:spPr>
          <a:xfrm>
            <a:off x="8158277" y="2057400"/>
            <a:ext cx="3393338" cy="530352"/>
          </a:xfrm>
          <a:prstGeom prst="rect">
            <a:avLst/>
          </a:prstGeom>
          <a:solidFill>
            <a:srgbClr val="237F52"/>
          </a:solidFill>
          <a:ln/>
        </p:spPr>
      </p:sp>
      <p:sp>
        <p:nvSpPr>
          <p:cNvPr id="27" name="Text 19"/>
          <p:cNvSpPr/>
          <p:nvPr/>
        </p:nvSpPr>
        <p:spPr>
          <a:xfrm>
            <a:off x="8386877" y="2057400"/>
            <a:ext cx="293613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Emergenza e antincendio</a:t>
            </a:r>
            <a:endParaRPr lang="en-US" sz="1400" dirty="0"/>
          </a:p>
        </p:txBody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2597" y="2788920"/>
            <a:ext cx="713232" cy="713232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9301277" y="2788920"/>
            <a:ext cx="202173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Uscita di emergenza</a:t>
            </a:r>
            <a:endParaRPr lang="en-US" sz="1250" dirty="0"/>
          </a:p>
        </p:txBody>
      </p:sp>
      <p:pic>
        <p:nvPicPr>
          <p:cNvPr id="30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2597" y="3721608"/>
            <a:ext cx="713232" cy="713232"/>
          </a:xfrm>
          <a:prstGeom prst="rect">
            <a:avLst/>
          </a:prstGeom>
        </p:spPr>
      </p:pic>
      <p:sp>
        <p:nvSpPr>
          <p:cNvPr id="31" name="Text 21"/>
          <p:cNvSpPr/>
          <p:nvPr/>
        </p:nvSpPr>
        <p:spPr>
          <a:xfrm>
            <a:off x="9301277" y="3721608"/>
            <a:ext cx="202173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Primo soccorso</a:t>
            </a:r>
            <a:endParaRPr lang="en-US" sz="1250" dirty="0"/>
          </a:p>
        </p:txBody>
      </p:sp>
      <p:pic>
        <p:nvPicPr>
          <p:cNvPr id="3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32597" y="4654296"/>
            <a:ext cx="713232" cy="713232"/>
          </a:xfrm>
          <a:prstGeom prst="rect">
            <a:avLst/>
          </a:prstGeom>
        </p:spPr>
      </p:pic>
      <p:sp>
        <p:nvSpPr>
          <p:cNvPr id="33" name="Text 22"/>
          <p:cNvSpPr/>
          <p:nvPr/>
        </p:nvSpPr>
        <p:spPr>
          <a:xfrm>
            <a:off x="9301277" y="4654296"/>
            <a:ext cx="202173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8000"/>
              </a:lnSpc>
              <a:buNone/>
            </a:pPr>
            <a:r>
              <a:rPr lang="en-US" sz="125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Estintore</a:t>
            </a:r>
            <a:endParaRPr lang="en-US" sz="1250" dirty="0"/>
          </a:p>
        </p:txBody>
      </p:sp>
      <p:sp>
        <p:nvSpPr>
          <p:cNvPr id="34" name="Text 23"/>
          <p:cNvSpPr/>
          <p:nvPr/>
        </p:nvSpPr>
        <p:spPr>
          <a:xfrm>
            <a:off x="640080" y="5943600"/>
            <a:ext cx="10911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5A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Segnaletica di sicurezza secondo la norma UNI EN ISO 7010. Impara a riconoscerla nella tua struttura.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ALLARME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 segnale d'allarme</a:t>
            </a:r>
            <a:endParaRPr lang="en-US" sz="30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02975" y="86868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1920240"/>
            <a:ext cx="6400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Cosa fare subito
</a:t>
            </a:r>
            <a:endParaRPr lang="en-US" sz="1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Interrompi l'attività, mantieni la calma e segui le indicazioni degli addetti. Se puoi farlo senza rischio, metti in sicurezza l'attrezzatura.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3429000"/>
            <a:ext cx="6400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Cosa NON fare
</a:t>
            </a:r>
            <a:endParaRPr lang="en-US" sz="1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perdere tempo a raccogliere oggetti personali, non urlare o correre creando panico e non usare mai l'ascensore.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7589520" y="1920240"/>
            <a:ext cx="3962095" cy="3337560"/>
          </a:xfrm>
          <a:prstGeom prst="rect">
            <a:avLst/>
          </a:prstGeom>
          <a:solidFill>
            <a:srgbClr val="7A1B1B"/>
          </a:solidFill>
          <a:ln/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882128" y="2148840"/>
            <a:ext cx="34134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SEQUENZA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882128" y="2606040"/>
            <a:ext cx="3395167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0F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Fermati e ascolta l'allarme.</a:t>
            </a:r>
            <a:endParaRPr lang="en-US" sz="1300" dirty="0"/>
          </a:p>
          <a:p>
            <a:pPr marL="177800" indent="-1778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0F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Lascia tutto e mettiti in sicurezza.</a:t>
            </a:r>
            <a:endParaRPr lang="en-US" sz="1300" dirty="0"/>
          </a:p>
          <a:p>
            <a:pPr marL="177800" indent="-1778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0F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 le vie di esodo.</a:t>
            </a:r>
            <a:endParaRPr lang="en-US" sz="1300" dirty="0"/>
          </a:p>
          <a:p>
            <a:pPr marL="177800" indent="-1778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0F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Aiuta chi è in difficoltà.</a:t>
            </a:r>
            <a:endParaRPr lang="en-US" sz="1300" dirty="0"/>
          </a:p>
          <a:p>
            <a:pPr marL="177800" indent="-177800">
              <a:spcAft>
                <a:spcPts val="1100"/>
              </a:spcAft>
              <a:buSzPct val="100000"/>
              <a:buChar char="•"/>
            </a:pPr>
            <a:r>
              <a:rPr lang="en-US" sz="1300" b="1" dirty="0">
                <a:solidFill>
                  <a:srgbClr val="F0F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Raggiungi il punto di raccolta.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PERCORSI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Vie di esodo e uscite di emergenza</a:t>
            </a:r>
            <a:endParaRPr lang="en-US" sz="30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02975" y="868680"/>
            <a:ext cx="548640" cy="54864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40080" y="2103120"/>
            <a:ext cx="5272888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40080" y="2103120"/>
            <a:ext cx="5272888" cy="548640"/>
          </a:xfrm>
          <a:prstGeom prst="rect">
            <a:avLst/>
          </a:prstGeom>
          <a:solidFill>
            <a:srgbClr val="1B9E55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" y="2249424"/>
            <a:ext cx="256032" cy="25603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298448" y="2103120"/>
            <a:ext cx="4449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vie di esodo</a:t>
            </a:r>
            <a:endParaRPr lang="en-US" sz="1500" dirty="0"/>
          </a:p>
        </p:txBody>
      </p:sp>
      <p:sp>
        <p:nvSpPr>
          <p:cNvPr id="12" name="Text 8"/>
          <p:cNvSpPr/>
          <p:nvPr/>
        </p:nvSpPr>
        <p:spPr>
          <a:xfrm>
            <a:off x="914400" y="2852928"/>
            <a:ext cx="4742536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 la segnaletica verde di uscita.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Percorsi e uscite sempre liberi da ostacoli.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Cammina spedito, senza correre.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tornare indietro per nessun motivo.</a:t>
            </a:r>
            <a:endParaRPr lang="en-US" sz="1400" dirty="0"/>
          </a:p>
        </p:txBody>
      </p:sp>
      <p:sp>
        <p:nvSpPr>
          <p:cNvPr id="13" name="Shape 9"/>
          <p:cNvSpPr/>
          <p:nvPr/>
        </p:nvSpPr>
        <p:spPr>
          <a:xfrm>
            <a:off x="6278728" y="2103120"/>
            <a:ext cx="5272888" cy="338328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6278728" y="2103120"/>
            <a:ext cx="5272888" cy="548640"/>
          </a:xfrm>
          <a:prstGeom prst="rect">
            <a:avLst/>
          </a:prstGeom>
          <a:solidFill>
            <a:srgbClr val="C42B2B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4760" y="2249424"/>
            <a:ext cx="256032" cy="25603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937096" y="2103120"/>
            <a:ext cx="4449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 evitare</a:t>
            </a:r>
            <a:endParaRPr lang="en-US" sz="1500" dirty="0"/>
          </a:p>
        </p:txBody>
      </p:sp>
      <p:sp>
        <p:nvSpPr>
          <p:cNvPr id="17" name="Text 12"/>
          <p:cNvSpPr/>
          <p:nvPr/>
        </p:nvSpPr>
        <p:spPr>
          <a:xfrm>
            <a:off x="6553048" y="2852928"/>
            <a:ext cx="4742536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 usare l'ascensore.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ostruire porte e corridoi.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aprire porte calde (fumo o fiamme dietro).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c'è fumo: abbassati e procedi in basso.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RACCOLTA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Punto di raccolta e appello</a:t>
            </a:r>
            <a:endParaRPr lang="en-US" sz="30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02975" y="868680"/>
            <a:ext cx="548640" cy="5486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1920240"/>
            <a:ext cx="6400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 punto di raccolta
</a:t>
            </a:r>
            <a:endParaRPr lang="en-US" sz="1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È l'area sicura, all'esterno e lontana dall'edificio, indicata dalla segnaletica. Raggiungila e resta lì: non rientrare finché non arriva il via libera.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3429000"/>
            <a:ext cx="640080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spcAft>
                <a:spcPts val="600"/>
              </a:spcAft>
              <a:buNone/>
            </a:pPr>
            <a:r>
              <a:rPr lang="en-US" sz="1500" b="1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L'appello
</a:t>
            </a:r>
            <a:endParaRPr lang="en-US" sz="1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Gli addetti fanno l'appello e verificano che non manchi nessuno, segnalando eventuali dispersi ai soccorritori.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7589520" y="1920240"/>
            <a:ext cx="3962095" cy="3337560"/>
          </a:xfrm>
          <a:prstGeom prst="rect">
            <a:avLst/>
          </a:prstGeom>
          <a:solidFill>
            <a:srgbClr val="0B2C4D"/>
          </a:solidFill>
          <a:ln/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882128" y="2148840"/>
            <a:ext cx="341345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4B76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 PUNTO DI RACCOLTA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7882128" y="2606040"/>
            <a:ext cx="3395167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0F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Raggiungi l'area indicata.</a:t>
            </a:r>
            <a:endParaRPr lang="en-US" sz="1300" dirty="0"/>
          </a:p>
          <a:p>
            <a:pPr marL="177800" indent="-1778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0F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Segnala la tua presenza.</a:t>
            </a:r>
            <a:endParaRPr lang="en-US" sz="1300" dirty="0"/>
          </a:p>
          <a:p>
            <a:pPr marL="177800" indent="-1778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0F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Resta con il gruppo.</a:t>
            </a:r>
            <a:endParaRPr lang="en-US" sz="1300" dirty="0"/>
          </a:p>
          <a:p>
            <a:pPr marL="177800" indent="-1778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0F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 rientrare nell'edificio.</a:t>
            </a:r>
            <a:endParaRPr lang="en-US" sz="1300" dirty="0"/>
          </a:p>
          <a:p>
            <a:pPr marL="177800" indent="-177800">
              <a:spcAft>
                <a:spcPts val="1100"/>
              </a:spcAft>
              <a:buSzPct val="100000"/>
              <a:buChar char="•"/>
            </a:pPr>
            <a:r>
              <a:rPr lang="en-US" sz="1300" dirty="0">
                <a:solidFill>
                  <a:srgbClr val="F0F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Attendi il via libera.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40080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ARMAX Safety Academy</a:t>
            </a:r>
            <a:pPr algn="l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Sicurezza sul lavoro — Piano di emergenza ed evacuazione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002975" y="640080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99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640080" y="566928"/>
            <a:ext cx="310896" cy="310896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5" name="Text 3"/>
          <p:cNvSpPr/>
          <p:nvPr/>
        </p:nvSpPr>
        <p:spPr>
          <a:xfrm>
            <a:off x="1097280" y="548640"/>
            <a:ext cx="10058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57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COMPORTAMENTI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1153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2243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evacuazione: cosa fare e non fare</a:t>
            </a:r>
            <a:endParaRPr lang="en-US" sz="30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02975" y="868680"/>
            <a:ext cx="548640" cy="548640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640080" y="2514600"/>
            <a:ext cx="5272888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40080" y="2514600"/>
            <a:ext cx="5272888" cy="548640"/>
          </a:xfrm>
          <a:prstGeom prst="rect">
            <a:avLst/>
          </a:prstGeom>
          <a:solidFill>
            <a:srgbClr val="1B9E55"/>
          </a:solidFill>
          <a:ln/>
        </p:spPr>
      </p:sp>
      <p:sp>
        <p:nvSpPr>
          <p:cNvPr id="10" name="Text 7"/>
          <p:cNvSpPr/>
          <p:nvPr/>
        </p:nvSpPr>
        <p:spPr>
          <a:xfrm>
            <a:off x="914400" y="2514600"/>
            <a:ext cx="4449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Cosa fare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14400" y="3264408"/>
            <a:ext cx="4742536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Mantieni la calma e aiuta gli altri.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Segui le vie di esodo e la segnaletica.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Assisti persone fragili, disabili e visitatori.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Chiudi (senza bloccare a chiave) le porte dietro di te.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278728" y="2514600"/>
            <a:ext cx="5272888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3E6E2"/>
            </a:solidFill>
            <a:prstDash val="solid"/>
          </a:ln>
          <a:effectLst>
            <a:outerShdw sx="100000" sy="100000" kx="0" ky="0" algn="bl" rotWithShape="0" blurRad="114300" dist="38100" dir="5400000">
              <a:srgbClr val="0B1A2A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278728" y="2514600"/>
            <a:ext cx="5272888" cy="548640"/>
          </a:xfrm>
          <a:prstGeom prst="rect">
            <a:avLst/>
          </a:prstGeom>
          <a:solidFill>
            <a:srgbClr val="C42B2B"/>
          </a:solidFill>
          <a:ln/>
        </p:spPr>
      </p:sp>
      <p:sp>
        <p:nvSpPr>
          <p:cNvPr id="14" name="Text 11"/>
          <p:cNvSpPr/>
          <p:nvPr/>
        </p:nvSpPr>
        <p:spPr>
          <a:xfrm>
            <a:off x="6553048" y="2514600"/>
            <a:ext cx="444992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Cosa evitare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553048" y="3264408"/>
            <a:ext cx="4742536" cy="2331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Correre, spingere o creare panico.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Usare l'ascensore.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Tornare indietro a prendere oggetti.</a:t>
            </a:r>
            <a:endParaRPr lang="en-US" sz="1400" dirty="0"/>
          </a:p>
          <a:p>
            <a:pPr marL="177800" indent="-177800">
              <a:lnSpc>
                <a:spcPct val="104000"/>
              </a:lnSpc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1224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Sostare vicino all'edificio evacuato.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Sicurezza sul lavoro — Piano di emergenza ed evacuazione</dc:title>
  <dc:subject>PptxGenJS Presentation</dc:subject>
  <dc:creator>ARMAX Safety Academy</dc:creator>
  <cp:lastModifiedBy>ARMAX Safety Academy</cp:lastModifiedBy>
  <cp:revision>1</cp:revision>
  <dcterms:created xsi:type="dcterms:W3CDTF">2026-07-08T08:41:44Z</dcterms:created>
  <dcterms:modified xsi:type="dcterms:W3CDTF">2026-07-08T08:41:44Z</dcterms:modified>
</cp:coreProperties>
</file>