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6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7373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CORSO DI FORMAZIONE  ·  SICUREZZA SUL LAVORO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822960" y="2286000"/>
            <a:ext cx="10515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normativa della formazione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36576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9D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37 D.Lgs 81/08  ·  Accordo Stato-Regioni del 17 aprile 2025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22960" y="61264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E72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D.LGS. 81/08  ·  ACCORDO STATO-REGIONI 2025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Normativa — Art. 37 e Accordo Stato-Regioni 2025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 · 30 DOMANDE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Domande 6–10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40080" y="182880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Quando deve avvenire la formazione del lavoratore?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960120" y="221284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Entro un anno dall'assunzione      B) Solo se la chiede il lavoratore      C) Prima di essere adibito alla mansione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0080" y="27889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L'aggiornamento della formazione dei lavoratori è: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960120" y="317296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6 ore ogni 5 anni      B) 6 ore ogni 2 anni      C) Non previsto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" y="374904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formazione è a carico: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Del lavoratore      B) Del datore di lavoro, gratuitamente e in orario di lavoro      C) Dell'INAIL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0080" y="470916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L'Accordo Stato-Regioni di riferimento è del: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960120" y="509320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21 dicembre 2011      B) 17 aprile 2025      C) 7 luglio 2016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40080" y="566928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novità introdotta dall'Accordo 2025 è: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960120" y="605332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L'obbligo di formazione per il datore di lavoro      B) L'abolizione della formazione      C) La riduzione a un'ora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Normativa — Art. 37 e Accordo Stato-Regioni 2025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 · 30 DOMANDE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Domande 11–15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40080" y="182880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formazione del datore di lavoro dura: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960120" y="221284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8 ore      B) 12 ore      C) 16 ore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0080" y="27889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l'Accordo 2025 la formazione del preposto passa a: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960120" y="317296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4 ore      B) 8 ore      C) 12 ore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" y="374904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L'aggiornamento del preposto è ora previsto: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Ogni 2 anni      B) Ogni 5 anni      C) Non è previsto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0080" y="470916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formazione del preposto può essere svolta: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960120" y="509320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Solo in e-learning      B) Solo in aula o videoconferenza sincrona      C) In qualsiasi modalità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40080" y="566928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formazione del dirigente con l'Accordo 2025 dura: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960120" y="605332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16 ore      B) 6 ore      C) 12 ore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Normativa — Art. 37 e Accordo Stato-Regioni 2025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 · 30 DOMANDE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Domande 16–20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40080" y="182880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ottenere l'attestato serve una frequenza di almeno: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960120" y="221284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Il 50% delle ore      B) Il 70% delle ore      C) Il 90% delle ore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0080" y="27889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numero massimo di partecipanti per aula è: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960120" y="317296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30      B) 20      C) 50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" y="374904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L'addestramento all'uso di attrezzature e DPI: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È facoltativo      B) Va sempre svolto sul campo      C) Si fa solo in e-learning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0080" y="470916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formazione generale dei lavoratori può essere erogata: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960120" y="509320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Solo in presenza      B) Solo per iscritto      C) Anche in e-learning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40080" y="566928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valutazione dei rischi è formalizzata nel: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960120" y="605332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DVR      B) POS      C) DURC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Normativa — Art. 37 e Accordo Stato-Regioni 2025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 · 30 DOMANDE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Domande 21–25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40080" y="182880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 ha l'obbligo di redigere il DVR?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960120" y="221284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Il singolo lavoratore      B) Il datore di lavoro      C) Il medico competente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0080" y="27889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RSPP è: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960120" y="317296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Un sindacato      B) Un organo di vigilanza      C) Il responsabile del servizio di prevenzione e protezione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" y="374904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RLS rappresenta: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I lavoratori per la sicurezza      B) Il datore di lavoro      C) L'INAIL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0080" y="470916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formazione del RLS dura almeno: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960120" y="509320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8 ore      B) 16 ore      C) 32 ore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40080" y="566928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 gli obblighi del lavoratore (art. 20) c'è: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960120" y="605332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Usare correttamente DPI e attrezzature      B) Redigere il DVR      C) Nominare il medico competente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Normativa — Art. 37 e Accordo Stato-Regioni 2025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 · 30 DOMANDE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Domande 26–30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40080" y="182880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formazione degli addetti antincendio è disciplinata dal: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960120" y="221284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Codice della strada      B) D.M. 02/09/2021      C) Accordo 2011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0080" y="27889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formazione di primo soccorso è disciplinata dal: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960120" y="317296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D.M. 388/2003      B) D.Lgs 231/01      C) Legge 300/70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" y="374904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validità legale dell'attestato dipende: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Dal numero di slide      B) Dal soggetto formatore qualificato      C) Solo dalla durata del video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0080" y="470916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L'Accordo 2025 riordina la formazione di: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960120" y="509320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Solo dei lavoratori      B) Solo dei dirigenti      C) Lavoratori, preposti, dirigenti e datori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40080" y="566928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formazione alla sicurezza deve essere: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960120" y="605332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Fatta una sola volta nella vita      B) Aggiornata periodicamente      C) Facoltativa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616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Normativa — Art. 37 e Accordo Stato-Regioni 2025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SOLUZIONI  ·  RISERVATO AL FORMATORE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risposte corrette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40080" y="2011680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458669" y="2011680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277258" y="2011680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095848" y="2011680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914437" y="2011680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9733026" y="2011680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40080" y="2578608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2458669" y="2578608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277258" y="2578608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095848" y="2578608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7914437" y="2578608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9733026" y="2578608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0080" y="3145536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2458669" y="3145536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277258" y="3145536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095848" y="3145536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914437" y="3145536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733026" y="3145536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640080" y="3712464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2458669" y="3712464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4277258" y="3712464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095848" y="3712464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7914437" y="3712464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9733026" y="3712464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640080" y="4279392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2458669" y="4279392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4277258" y="4279392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6095848" y="4279392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7914437" y="4279392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9733026" y="4279392"/>
            <a:ext cx="163570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FB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30. </a:t>
            </a:r>
            <a:pPr indent="0" marL="0">
              <a:buNone/>
            </a:pPr>
            <a:r>
              <a:rPr lang="en-US" sz="15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Normativa — Art. 37 e Accordo Stato-Regioni 2025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L'OBBLIGO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formazione è un obbligo (art. 37)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40080" y="2011680"/>
            <a:ext cx="10911535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05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datore di lavoro deve formare ogni lavoratore in modo sufficiente e adeguato.</a:t>
            </a:r>
            <a:endParaRPr lang="en-US" sz="1650" dirty="0"/>
          </a:p>
          <a:p>
            <a:pPr marL="203200" indent="-203200">
              <a:lnSpc>
                <a:spcPct val="105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formazione avviene PRIMA di adibire il lavoratore alla mansione e a ogni cambio di mansione o di rischio.</a:t>
            </a:r>
            <a:endParaRPr lang="en-US" sz="1650" dirty="0"/>
          </a:p>
          <a:p>
            <a:pPr marL="203200" indent="-203200">
              <a:lnSpc>
                <a:spcPct val="105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È composta da una parte GENERALE (comune) e da una parte SPECIFICA legata al rischio.</a:t>
            </a:r>
            <a:endParaRPr lang="en-US" sz="1650" dirty="0"/>
          </a:p>
          <a:p>
            <a:pPr marL="203200" indent="-203200">
              <a:lnSpc>
                <a:spcPct val="105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È gratuita per il lavoratore e si svolge in orario di lavoro.</a:t>
            </a:r>
            <a:endParaRPr lang="en-US" sz="1650" dirty="0"/>
          </a:p>
          <a:p>
            <a:pPr marL="203200" indent="-203200">
              <a:lnSpc>
                <a:spcPct val="105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 aggiornata periodicamente; l'addestramento pratico si fa sul campo.</a:t>
            </a:r>
            <a:endParaRPr lang="en-US" sz="1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Normativa — Art. 37 e Accordo Stato-Regioni 2025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NUOVO QUADRO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L'Accordo Stato-Regioni del 2025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40080" y="2011680"/>
            <a:ext cx="10911535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05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Approvato il 17 aprile 2025 (pubblicato in G.U. il 24 maggio 2025).</a:t>
            </a:r>
            <a:endParaRPr lang="en-US" sz="1650" dirty="0"/>
          </a:p>
          <a:p>
            <a:pPr marL="203200" indent="-203200">
              <a:lnSpc>
                <a:spcPct val="105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Unifica e riordina i precedenti Accordi (2011, 2012, 2016) in un testo unico.</a:t>
            </a:r>
            <a:endParaRPr lang="en-US" sz="1650" dirty="0"/>
          </a:p>
          <a:p>
            <a:pPr marL="203200" indent="-203200">
              <a:lnSpc>
                <a:spcPct val="105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Ridisegna la formazione di lavoratori, preposti, dirigenti e — novità — datori di lavoro.</a:t>
            </a:r>
            <a:endParaRPr lang="en-US" sz="1650" dirty="0"/>
          </a:p>
          <a:p>
            <a:pPr marL="203200" indent="-203200">
              <a:lnSpc>
                <a:spcPct val="105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Precisa durate, modalità (aula, videoconferenza sincrona, e-learning) e aggiornamenti.</a:t>
            </a:r>
            <a:endParaRPr lang="en-US" sz="1650" dirty="0"/>
          </a:p>
          <a:p>
            <a:pPr marL="203200" indent="-203200">
              <a:lnSpc>
                <a:spcPct val="105000"/>
              </a:lnSpc>
              <a:spcAft>
                <a:spcPts val="1200"/>
              </a:spcAft>
              <a:buSzPct val="100000"/>
              <a:buChar char="•"/>
            </a:pPr>
            <a:r>
              <a:rPr lang="en-US" sz="165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Introduce regole comuni su frequenza, numero di partecipanti e addestramento.</a:t>
            </a:r>
            <a:endParaRPr lang="en-US" sz="1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Normativa — Art. 37 e Accordo Stato-Regioni 2025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MONTE ORE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durate della formazione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965960"/>
            <a:ext cx="10911535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1965960"/>
            <a:ext cx="128016" cy="749808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1965960"/>
            <a:ext cx="3017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Lavoratore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114800" y="1965960"/>
            <a:ext cx="7162495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4h generale + 4/8/12h specifica (rischio basso/medio/alto)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40080" y="2825496"/>
            <a:ext cx="10911535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40080" y="2825496"/>
            <a:ext cx="128016" cy="749808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12" name="Text 10"/>
          <p:cNvSpPr/>
          <p:nvPr/>
        </p:nvSpPr>
        <p:spPr>
          <a:xfrm>
            <a:off x="960120" y="2825496"/>
            <a:ext cx="3017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Preposto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114800" y="2825496"/>
            <a:ext cx="7162495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ore  ·  aggiornamento ogni 2 anni  ·  solo in presenza/videoconferenza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40080" y="3685032"/>
            <a:ext cx="10911535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40080" y="3685032"/>
            <a:ext cx="128016" cy="749808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16" name="Text 14"/>
          <p:cNvSpPr/>
          <p:nvPr/>
        </p:nvSpPr>
        <p:spPr>
          <a:xfrm>
            <a:off x="960120" y="3685032"/>
            <a:ext cx="3017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Dirigente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4114800" y="3685032"/>
            <a:ext cx="7162495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ore  ·  aggiornamento 6h ogni 5 anni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640080" y="4544568"/>
            <a:ext cx="10911535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40080" y="4544568"/>
            <a:ext cx="128016" cy="749808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20" name="Text 18"/>
          <p:cNvSpPr/>
          <p:nvPr/>
        </p:nvSpPr>
        <p:spPr>
          <a:xfrm>
            <a:off x="960120" y="4544568"/>
            <a:ext cx="3017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Datore di lavoro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4114800" y="4544568"/>
            <a:ext cx="7162495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ore  ·  aggiornamento 6h ogni 5 anni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640080" y="5404104"/>
            <a:ext cx="10911535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40080" y="5404104"/>
            <a:ext cx="128016" cy="749808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24" name="Text 22"/>
          <p:cNvSpPr/>
          <p:nvPr/>
        </p:nvSpPr>
        <p:spPr>
          <a:xfrm>
            <a:off x="960120" y="5404104"/>
            <a:ext cx="3017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RLS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4114800" y="5404104"/>
            <a:ext cx="7162495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 ore  ·  aggiornamento annuale (4h ≤50 dip. / 8h &gt;50)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640080" y="61722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Durate minime previste dalla normativa. La validità dell'attestato dipende dal soggetto formatore qualificato.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6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Normativa — Art. 37 e Accordo Stato-Regioni 2025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NOVITÀ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Che cosa cambia con l'Accordo 2025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2194560"/>
            <a:ext cx="3393338" cy="3108960"/>
          </a:xfrm>
          <a:prstGeom prst="rect">
            <a:avLst/>
          </a:prstGeom>
          <a:solidFill>
            <a:srgbClr val="0F2C49"/>
          </a:solidFill>
          <a:ln w="12700">
            <a:solidFill>
              <a:srgbClr val="1E406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2194560"/>
            <a:ext cx="3393338" cy="12801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2560320"/>
            <a:ext cx="284469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Datore di lavoro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60120" y="3566160"/>
            <a:ext cx="2798978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C9D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Introdotto l'OBBLIGO di formazione: 16 ore.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399178" y="2194560"/>
            <a:ext cx="3393338" cy="3108960"/>
          </a:xfrm>
          <a:prstGeom prst="rect">
            <a:avLst/>
          </a:prstGeom>
          <a:solidFill>
            <a:srgbClr val="0F2C49"/>
          </a:solidFill>
          <a:ln w="12700">
            <a:solidFill>
              <a:srgbClr val="1E406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99178" y="2194560"/>
            <a:ext cx="3393338" cy="12801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12" name="Text 10"/>
          <p:cNvSpPr/>
          <p:nvPr/>
        </p:nvSpPr>
        <p:spPr>
          <a:xfrm>
            <a:off x="4719218" y="2560320"/>
            <a:ext cx="284469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Preposto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719218" y="3566160"/>
            <a:ext cx="2798978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C9D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8 a 12 ore, aggiornamento ogni 2 anni, solo in presenza.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158277" y="2194560"/>
            <a:ext cx="3393338" cy="3108960"/>
          </a:xfrm>
          <a:prstGeom prst="rect">
            <a:avLst/>
          </a:prstGeom>
          <a:solidFill>
            <a:srgbClr val="0F2C49"/>
          </a:solidFill>
          <a:ln w="12700">
            <a:solidFill>
              <a:srgbClr val="1E406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58277" y="2194560"/>
            <a:ext cx="3393338" cy="12801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16" name="Text 14"/>
          <p:cNvSpPr/>
          <p:nvPr/>
        </p:nvSpPr>
        <p:spPr>
          <a:xfrm>
            <a:off x="8478317" y="2560320"/>
            <a:ext cx="284469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Dirigente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78317" y="3566160"/>
            <a:ext cx="2798978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C9D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Durata ridotta da 16 a 12 ore.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Normativa — Art. 37 e Accordo Stato-Regioni 2025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REGOLE COMUNI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regole trasversali dell'Accordo 2025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2103120"/>
            <a:ext cx="5272888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914400" y="2606040"/>
            <a:ext cx="548640" cy="548640"/>
          </a:xfrm>
          <a:prstGeom prst="ellipse">
            <a:avLst/>
          </a:prstGeom>
          <a:solidFill>
            <a:srgbClr val="1B9E55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26060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645920" y="2103120"/>
            <a:ext cx="4038448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Frequenza di almeno il 90% delle ore per ottenere l'attestato.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6278728" y="2103120"/>
            <a:ext cx="5272888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553048" y="2606040"/>
            <a:ext cx="548640" cy="548640"/>
          </a:xfrm>
          <a:prstGeom prst="ellipse">
            <a:avLst/>
          </a:prstGeom>
          <a:solidFill>
            <a:srgbClr val="1B9E55"/>
          </a:solidFill>
          <a:ln/>
        </p:spPr>
      </p:sp>
      <p:sp>
        <p:nvSpPr>
          <p:cNvPr id="12" name="Text 10"/>
          <p:cNvSpPr/>
          <p:nvPr/>
        </p:nvSpPr>
        <p:spPr>
          <a:xfrm>
            <a:off x="6553048" y="26060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7284568" y="2103120"/>
            <a:ext cx="4038448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Massimo 30 partecipanti per ogni aula.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640080" y="3931920"/>
            <a:ext cx="5272888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914400" y="4434840"/>
            <a:ext cx="548640" cy="548640"/>
          </a:xfrm>
          <a:prstGeom prst="ellipse">
            <a:avLst/>
          </a:prstGeom>
          <a:solidFill>
            <a:srgbClr val="1B9E55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44348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645920" y="3931920"/>
            <a:ext cx="4038448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formazione del preposto solo in presenza o videoconferenza sincrona.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6278728" y="3931920"/>
            <a:ext cx="5272888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553048" y="4434840"/>
            <a:ext cx="548640" cy="548640"/>
          </a:xfrm>
          <a:prstGeom prst="ellipse">
            <a:avLst/>
          </a:prstGeom>
          <a:solidFill>
            <a:srgbClr val="1B9E55"/>
          </a:solidFill>
          <a:ln/>
        </p:spPr>
      </p:sp>
      <p:sp>
        <p:nvSpPr>
          <p:cNvPr id="20" name="Text 18"/>
          <p:cNvSpPr/>
          <p:nvPr/>
        </p:nvSpPr>
        <p:spPr>
          <a:xfrm>
            <a:off x="6553048" y="44348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7284568" y="3931920"/>
            <a:ext cx="4038448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L'addestramento (attrezzature e DPI) va sempre svolto sul campo.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Normativa — Art. 37 e Accordo Stato-Regioni 2025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ATTENZIONE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Attestati e validità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2194560"/>
            <a:ext cx="10911535" cy="2377440"/>
          </a:xfrm>
          <a:prstGeom prst="rect">
            <a:avLst/>
          </a:prstGeom>
          <a:solidFill>
            <a:srgbClr val="FBF4E6"/>
          </a:solidFill>
          <a:ln w="19050">
            <a:solidFill>
              <a:srgbClr val="E08A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97280" y="2560320"/>
            <a:ext cx="99971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9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normativa fissa le DURATE MINIME e i contenuti della formazione.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1097280" y="3291840"/>
            <a:ext cx="9997135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5A4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VALIDITÀ LEGALE degli attestati dipende dal soggetto formatore qualificato che eroga il corso, nel rispetto di durata, contenuti e modalità previsti dall'Accordo Stato-Regioni.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6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Normativa — Art. 37 e Accordo Stato-Regioni 2025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2860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 DELL'APPRENDIMENTO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22960" y="274320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domande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822960" y="4023360"/>
            <a:ext cx="9601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9D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Rispondi a ciascuna domanda scegliendo l'opzione corretta (A, B o C). Le soluzioni sono nell'ultima pagina.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1091153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indent="0" marL="0">
              <a:buNone/>
            </a:pPr>
            <a:r>
              <a:rPr lang="en-US" sz="9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Normativa — Art. 37 e Accordo Stato-Regioni 2025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4" name="Text 2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 · 30 DOMANDE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Domande 1–5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40080" y="182880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formazione dei lavoratori è disciplinata da: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960120" y="221284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Un regolamento comunale      B) Art. 37 D.Lgs 81/08 e Accordo Stato-Regioni      C) Il solo codice civile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40080" y="27889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formazione generale dei lavoratori dura: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960120" y="317296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4 ore      B) 2 ore      C) 8 ore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" y="374904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formazione specifica per il rischio basso dura: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12 ore      B) 8 ore      C) 4 ore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0080" y="470916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formazione specifica per il rischio medio dura: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960120" y="509320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8 ore      B) 4 ore      C) 12 ore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40080" y="566928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 </a:t>
            </a:r>
            <a:pPr indent="0" marL="0">
              <a:buNone/>
            </a:pPr>
            <a:r>
              <a:rPr lang="en-US" sz="13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formazione specifica per il rischio alto dura: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960120" y="6053328"/>
            <a:ext cx="105914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A4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8 ore      B) 12 ore      C) 16 ore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Normativa — Art. 37 e Accordo Stato-Regioni 2025</dc:title>
  <dc:subject>PptxGenJS Presentation</dc:subject>
  <dc:creator>ARMAX Safety Academy</dc:creator>
  <cp:lastModifiedBy>ARMAX Safety Academy</cp:lastModifiedBy>
  <cp:revision>1</cp:revision>
  <dcterms:created xsi:type="dcterms:W3CDTF">2026-07-08T09:01:48Z</dcterms:created>
  <dcterms:modified xsi:type="dcterms:W3CDTF">2026-07-08T09:01:48Z</dcterms:modified>
</cp:coreProperties>
</file>